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50" r:id="rId2"/>
    <p:sldId id="449" r:id="rId3"/>
    <p:sldId id="453" r:id="rId4"/>
    <p:sldId id="496" r:id="rId5"/>
    <p:sldId id="451" r:id="rId6"/>
    <p:sldId id="452" r:id="rId7"/>
    <p:sldId id="457" r:id="rId8"/>
    <p:sldId id="487" r:id="rId9"/>
    <p:sldId id="491" r:id="rId10"/>
    <p:sldId id="490" r:id="rId11"/>
    <p:sldId id="463" r:id="rId12"/>
    <p:sldId id="461" r:id="rId13"/>
    <p:sldId id="459" r:id="rId14"/>
    <p:sldId id="460" r:id="rId15"/>
    <p:sldId id="462" r:id="rId16"/>
    <p:sldId id="467" r:id="rId17"/>
    <p:sldId id="471" r:id="rId18"/>
    <p:sldId id="464" r:id="rId19"/>
    <p:sldId id="465" r:id="rId20"/>
    <p:sldId id="502" r:id="rId21"/>
    <p:sldId id="488" r:id="rId22"/>
    <p:sldId id="483" r:id="rId23"/>
    <p:sldId id="482" r:id="rId24"/>
    <p:sldId id="470" r:id="rId25"/>
    <p:sldId id="468" r:id="rId26"/>
    <p:sldId id="469" r:id="rId27"/>
    <p:sldId id="473" r:id="rId28"/>
    <p:sldId id="498" r:id="rId29"/>
    <p:sldId id="499" r:id="rId30"/>
    <p:sldId id="500" r:id="rId31"/>
    <p:sldId id="501" r:id="rId32"/>
    <p:sldId id="480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92D1"/>
    <a:srgbClr val="35B9C8"/>
    <a:srgbClr val="3294D3"/>
    <a:srgbClr val="3293D3"/>
    <a:srgbClr val="7AC143"/>
    <a:srgbClr val="111D34"/>
    <a:srgbClr val="D0B668"/>
    <a:srgbClr val="0B5D7B"/>
    <a:srgbClr val="2A95BE"/>
    <a:srgbClr val="81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9565" autoAdjust="0"/>
  </p:normalViewPr>
  <p:slideViewPr>
    <p:cSldViewPr snapToGrid="0">
      <p:cViewPr>
        <p:scale>
          <a:sx n="100" d="100"/>
          <a:sy n="100" d="100"/>
        </p:scale>
        <p:origin x="-684" y="240"/>
      </p:cViewPr>
      <p:guideLst>
        <p:guide orient="horz" pos="1879"/>
        <p:guide orient="horz" pos="826"/>
        <p:guide orient="horz" pos="2240"/>
        <p:guide orient="horz"/>
        <p:guide orient="horz" pos="3022"/>
        <p:guide orient="horz" pos="578"/>
        <p:guide orient="horz" pos="100"/>
        <p:guide orient="horz" pos="622"/>
        <p:guide orient="horz" pos="1553"/>
        <p:guide orient="horz" pos="1392"/>
        <p:guide pos="2880"/>
        <p:guide pos="115"/>
        <p:guide pos="3551"/>
        <p:guide pos="4037"/>
        <p:guide pos="5655"/>
        <p:guide pos="53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fld id="{FA41E8D0-BDFC-4D14-BF49-7B4F402232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23900"/>
            <a:ext cx="4637088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16425"/>
            <a:ext cx="511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fld id="{21E2B1A0-4CCE-456A-BBD7-211C37ADDF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 bwMode="auto">
          <a:xfrm>
            <a:off x="182563" y="6452558"/>
            <a:ext cx="8794750" cy="258763"/>
          </a:xfrm>
          <a:prstGeom prst="parallelogram">
            <a:avLst>
              <a:gd name="adj" fmla="val 4500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-1" y="1"/>
            <a:ext cx="9144001" cy="1708030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 dirty="0"/>
          </a:p>
        </p:txBody>
      </p:sp>
      <p:sp>
        <p:nvSpPr>
          <p:cNvPr id="22" name="Freeform 25"/>
          <p:cNvSpPr>
            <a:spLocks/>
          </p:cNvSpPr>
          <p:nvPr userDrawn="1"/>
        </p:nvSpPr>
        <p:spPr bwMode="auto">
          <a:xfrm>
            <a:off x="0" y="1882776"/>
            <a:ext cx="6149973" cy="16732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9"/>
          <p:cNvSpPr>
            <a:spLocks/>
          </p:cNvSpPr>
          <p:nvPr userDrawn="1"/>
        </p:nvSpPr>
        <p:spPr bwMode="auto">
          <a:xfrm>
            <a:off x="0" y="3297238"/>
            <a:ext cx="5400675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194D3"/>
          </a:solidFill>
          <a:ln w="9525">
            <a:noFill/>
            <a:round/>
            <a:headEnd/>
            <a:tailEnd/>
          </a:ln>
          <a:effectLst>
            <a:innerShdw blurRad="76200" dist="254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 dirty="0"/>
          </a:p>
        </p:txBody>
      </p:sp>
      <p:pic>
        <p:nvPicPr>
          <p:cNvPr id="24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1202" y="3800735"/>
            <a:ext cx="2797151" cy="762946"/>
          </a:xfrm>
          <a:prstGeom prst="rect">
            <a:avLst/>
          </a:prstGeom>
          <a:noFill/>
        </p:spPr>
      </p:pic>
      <p:sp>
        <p:nvSpPr>
          <p:cNvPr id="25" name="Freeform 25"/>
          <p:cNvSpPr>
            <a:spLocks/>
          </p:cNvSpPr>
          <p:nvPr userDrawn="1"/>
        </p:nvSpPr>
        <p:spPr bwMode="auto">
          <a:xfrm flipH="1" flipV="1">
            <a:off x="5637213" y="1882778"/>
            <a:ext cx="3510006" cy="1673221"/>
          </a:xfrm>
          <a:custGeom>
            <a:avLst/>
            <a:gdLst>
              <a:gd name="connsiteX0" fmla="*/ 0 w 10000"/>
              <a:gd name="connsiteY0" fmla="*/ 0 h 10013"/>
              <a:gd name="connsiteX1" fmla="*/ 0 w 10000"/>
              <a:gd name="connsiteY1" fmla="*/ 10000 h 10013"/>
              <a:gd name="connsiteX2" fmla="*/ 4312 w 10000"/>
              <a:gd name="connsiteY2" fmla="*/ 10013 h 10013"/>
              <a:gd name="connsiteX3" fmla="*/ 8774 w 10000"/>
              <a:gd name="connsiteY3" fmla="*/ 10000 h 10013"/>
              <a:gd name="connsiteX4" fmla="*/ 10000 w 10000"/>
              <a:gd name="connsiteY4" fmla="*/ 0 h 10013"/>
              <a:gd name="connsiteX5" fmla="*/ 0 w 10000"/>
              <a:gd name="connsiteY5" fmla="*/ 0 h 10013"/>
              <a:gd name="connsiteX0" fmla="*/ 0 w 10000"/>
              <a:gd name="connsiteY0" fmla="*/ 0 h 10013"/>
              <a:gd name="connsiteX1" fmla="*/ 0 w 10000"/>
              <a:gd name="connsiteY1" fmla="*/ 10000 h 10013"/>
              <a:gd name="connsiteX2" fmla="*/ 4312 w 10000"/>
              <a:gd name="connsiteY2" fmla="*/ 10013 h 10013"/>
              <a:gd name="connsiteX3" fmla="*/ 8774 w 10000"/>
              <a:gd name="connsiteY3" fmla="*/ 10000 h 10013"/>
              <a:gd name="connsiteX4" fmla="*/ 10000 w 10000"/>
              <a:gd name="connsiteY4" fmla="*/ 0 h 10013"/>
              <a:gd name="connsiteX5" fmla="*/ 4326 w 10000"/>
              <a:gd name="connsiteY5" fmla="*/ 11 h 10013"/>
              <a:gd name="connsiteX6" fmla="*/ 0 w 10000"/>
              <a:gd name="connsiteY6" fmla="*/ 0 h 10013"/>
              <a:gd name="connsiteX0" fmla="*/ 0 w 10000"/>
              <a:gd name="connsiteY0" fmla="*/ 0 h 10013"/>
              <a:gd name="connsiteX1" fmla="*/ 4312 w 10000"/>
              <a:gd name="connsiteY1" fmla="*/ 10013 h 10013"/>
              <a:gd name="connsiteX2" fmla="*/ 8774 w 10000"/>
              <a:gd name="connsiteY2" fmla="*/ 10000 h 10013"/>
              <a:gd name="connsiteX3" fmla="*/ 10000 w 10000"/>
              <a:gd name="connsiteY3" fmla="*/ 0 h 10013"/>
              <a:gd name="connsiteX4" fmla="*/ 4326 w 10000"/>
              <a:gd name="connsiteY4" fmla="*/ 11 h 10013"/>
              <a:gd name="connsiteX5" fmla="*/ 0 w 10000"/>
              <a:gd name="connsiteY5" fmla="*/ 0 h 10013"/>
              <a:gd name="connsiteX0" fmla="*/ 14 w 5688"/>
              <a:gd name="connsiteY0" fmla="*/ 11 h 10013"/>
              <a:gd name="connsiteX1" fmla="*/ 0 w 5688"/>
              <a:gd name="connsiteY1" fmla="*/ 10013 h 10013"/>
              <a:gd name="connsiteX2" fmla="*/ 4462 w 5688"/>
              <a:gd name="connsiteY2" fmla="*/ 10000 h 10013"/>
              <a:gd name="connsiteX3" fmla="*/ 5688 w 5688"/>
              <a:gd name="connsiteY3" fmla="*/ 0 h 10013"/>
              <a:gd name="connsiteX4" fmla="*/ 14 w 5688"/>
              <a:gd name="connsiteY4" fmla="*/ 11 h 10013"/>
              <a:gd name="connsiteX0" fmla="*/ 50 w 10025"/>
              <a:gd name="connsiteY0" fmla="*/ 11 h 9987"/>
              <a:gd name="connsiteX1" fmla="*/ 0 w 10025"/>
              <a:gd name="connsiteY1" fmla="*/ 9987 h 9987"/>
              <a:gd name="connsiteX2" fmla="*/ 7870 w 10025"/>
              <a:gd name="connsiteY2" fmla="*/ 9987 h 9987"/>
              <a:gd name="connsiteX3" fmla="*/ 10025 w 10025"/>
              <a:gd name="connsiteY3" fmla="*/ 0 h 9987"/>
              <a:gd name="connsiteX4" fmla="*/ 50 w 10025"/>
              <a:gd name="connsiteY4" fmla="*/ 11 h 9987"/>
              <a:gd name="connsiteX0" fmla="*/ 9 w 10009"/>
              <a:gd name="connsiteY0" fmla="*/ 0 h 10000"/>
              <a:gd name="connsiteX1" fmla="*/ 9 w 10009"/>
              <a:gd name="connsiteY1" fmla="*/ 10000 h 10000"/>
              <a:gd name="connsiteX2" fmla="*/ 7859 w 10009"/>
              <a:gd name="connsiteY2" fmla="*/ 10000 h 10000"/>
              <a:gd name="connsiteX3" fmla="*/ 10009 w 10009"/>
              <a:gd name="connsiteY3" fmla="*/ 0 h 10000"/>
              <a:gd name="connsiteX4" fmla="*/ 9 w 1000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" h="10000">
                <a:moveTo>
                  <a:pt x="9" y="0"/>
                </a:moveTo>
                <a:cubicBezTo>
                  <a:pt x="0" y="3334"/>
                  <a:pt x="18" y="6666"/>
                  <a:pt x="9" y="10000"/>
                </a:cubicBezTo>
                <a:lnTo>
                  <a:pt x="7859" y="10000"/>
                </a:lnTo>
                <a:lnTo>
                  <a:pt x="10009" y="0"/>
                </a:lnTo>
                <a:lnTo>
                  <a:pt x="9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t="-6000" b="-33000"/>
            </a:stretch>
          </a:blip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343509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1155" y="3290976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155" y="4278313"/>
            <a:ext cx="3725863" cy="423083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81155" y="4709634"/>
            <a:ext cx="3725863" cy="423083"/>
          </a:xfrm>
        </p:spPr>
        <p:txBody>
          <a:bodyPr/>
          <a:lstStyle>
            <a:lvl1pPr marL="0" indent="0">
              <a:buNone/>
              <a:defRPr sz="1400" i="1" baseline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 title</a:t>
            </a:r>
            <a:endParaRPr lang="en-US" dirty="0"/>
          </a:p>
        </p:txBody>
      </p:sp>
      <p:sp>
        <p:nvSpPr>
          <p:cNvPr id="21" name="Date Placeholder 12"/>
          <p:cNvSpPr>
            <a:spLocks noGrp="1"/>
          </p:cNvSpPr>
          <p:nvPr>
            <p:ph type="dt" sz="half" idx="2"/>
          </p:nvPr>
        </p:nvSpPr>
        <p:spPr>
          <a:xfrm>
            <a:off x="6711351" y="6408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95C617A2-BC7F-4CF8-A1B0-BE50125BCB9F}" type="datetimeFigureOut">
              <a:rPr lang="en-US" smtClean="0"/>
              <a:pPr/>
              <a:t>4/13/2012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1" y="3685795"/>
            <a:ext cx="2797151" cy="10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Divider/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99" y="4653957"/>
            <a:ext cx="3036102" cy="828122"/>
          </a:xfrm>
          <a:prstGeom prst="rect">
            <a:avLst/>
          </a:prstGeom>
          <a:noFill/>
        </p:spPr>
      </p:pic>
      <p:sp>
        <p:nvSpPr>
          <p:cNvPr id="4" name="Freeform 25"/>
          <p:cNvSpPr>
            <a:spLocks/>
          </p:cNvSpPr>
          <p:nvPr userDrawn="1"/>
        </p:nvSpPr>
        <p:spPr bwMode="auto">
          <a:xfrm>
            <a:off x="0" y="2505306"/>
            <a:ext cx="8545513" cy="13780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9"/>
          <p:cNvSpPr>
            <a:spLocks/>
          </p:cNvSpPr>
          <p:nvPr userDrawn="1"/>
        </p:nvSpPr>
        <p:spPr bwMode="auto">
          <a:xfrm>
            <a:off x="96303" y="3529744"/>
            <a:ext cx="5244860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44873" y="6452559"/>
            <a:ext cx="5410200" cy="2587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March 24, 2010</a:t>
            </a:r>
            <a:endParaRPr lang="en-US" sz="1400" b="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977313" y="2"/>
            <a:ext cx="166688" cy="6857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1" y="1"/>
            <a:ext cx="9144001" cy="2408662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 bwMode="auto">
          <a:xfrm>
            <a:off x="182563" y="6452558"/>
            <a:ext cx="8794750" cy="258763"/>
          </a:xfrm>
          <a:prstGeom prst="parallelogram">
            <a:avLst>
              <a:gd name="adj" fmla="val 4500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728689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1155" y="3525081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12"/>
          <p:cNvSpPr>
            <a:spLocks noGrp="1"/>
          </p:cNvSpPr>
          <p:nvPr>
            <p:ph type="dt" sz="half" idx="2"/>
          </p:nvPr>
        </p:nvSpPr>
        <p:spPr>
          <a:xfrm>
            <a:off x="6711351" y="6408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95C617A2-BC7F-4CF8-A1B0-BE50125BCB9F}" type="datetimeFigureOut">
              <a:rPr lang="en-US" smtClean="0"/>
              <a:pPr/>
              <a:t>4/13/2012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9" y="4338040"/>
            <a:ext cx="3036102" cy="114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"/>
          <p:cNvSpPr>
            <a:spLocks/>
          </p:cNvSpPr>
          <p:nvPr userDrawn="1"/>
        </p:nvSpPr>
        <p:spPr bwMode="auto">
          <a:xfrm>
            <a:off x="0" y="2505306"/>
            <a:ext cx="8545513" cy="13780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892241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0" y="3943212"/>
            <a:ext cx="5244860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81155" y="3933959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Freeform 22"/>
          <p:cNvSpPr/>
          <p:nvPr userDrawn="1"/>
        </p:nvSpPr>
        <p:spPr bwMode="auto">
          <a:xfrm>
            <a:off x="0" y="2209800"/>
            <a:ext cx="8741664" cy="255588"/>
          </a:xfrm>
          <a:custGeom>
            <a:avLst/>
            <a:gdLst>
              <a:gd name="connsiteX0" fmla="*/ 0 w 8683083"/>
              <a:gd name="connsiteY0" fmla="*/ 0 h 275064"/>
              <a:gd name="connsiteX1" fmla="*/ 8683083 w 8683083"/>
              <a:gd name="connsiteY1" fmla="*/ 14868 h 275064"/>
              <a:gd name="connsiteX2" fmla="*/ 8556702 w 8683083"/>
              <a:gd name="connsiteY2" fmla="*/ 275064 h 275064"/>
              <a:gd name="connsiteX3" fmla="*/ 14868 w 8683083"/>
              <a:gd name="connsiteY3" fmla="*/ 275064 h 275064"/>
              <a:gd name="connsiteX4" fmla="*/ 0 w 8683083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56702 w 8735334"/>
              <a:gd name="connsiteY2" fmla="*/ 275064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60380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60380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98616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75974"/>
              <a:gd name="connsiteY0" fmla="*/ 0 h 275064"/>
              <a:gd name="connsiteX1" fmla="*/ 8775974 w 8775974"/>
              <a:gd name="connsiteY1" fmla="*/ 16727 h 275064"/>
              <a:gd name="connsiteX2" fmla="*/ 8598616 w 8775974"/>
              <a:gd name="connsiteY2" fmla="*/ 272315 h 275064"/>
              <a:gd name="connsiteX3" fmla="*/ 14868 w 8775974"/>
              <a:gd name="connsiteY3" fmla="*/ 275064 h 275064"/>
              <a:gd name="connsiteX4" fmla="*/ 0 w 8775974"/>
              <a:gd name="connsiteY4" fmla="*/ 0 h 275064"/>
              <a:gd name="connsiteX0" fmla="*/ 0 w 8761107"/>
              <a:gd name="connsiteY0" fmla="*/ 0 h 258337"/>
              <a:gd name="connsiteX1" fmla="*/ 8761107 w 8761107"/>
              <a:gd name="connsiteY1" fmla="*/ 0 h 258337"/>
              <a:gd name="connsiteX2" fmla="*/ 8583749 w 8761107"/>
              <a:gd name="connsiteY2" fmla="*/ 255588 h 258337"/>
              <a:gd name="connsiteX3" fmla="*/ 1 w 8761107"/>
              <a:gd name="connsiteY3" fmla="*/ 258337 h 258337"/>
              <a:gd name="connsiteX4" fmla="*/ 0 w 8761107"/>
              <a:gd name="connsiteY4" fmla="*/ 0 h 258337"/>
              <a:gd name="connsiteX0" fmla="*/ 0 w 8761107"/>
              <a:gd name="connsiteY0" fmla="*/ 0 h 255588"/>
              <a:gd name="connsiteX1" fmla="*/ 8761107 w 8761107"/>
              <a:gd name="connsiteY1" fmla="*/ 0 h 255588"/>
              <a:gd name="connsiteX2" fmla="*/ 8583749 w 8761107"/>
              <a:gd name="connsiteY2" fmla="*/ 255588 h 255588"/>
              <a:gd name="connsiteX3" fmla="*/ 52252 w 8761107"/>
              <a:gd name="connsiteY3" fmla="*/ 255588 h 255588"/>
              <a:gd name="connsiteX4" fmla="*/ 0 w 8761107"/>
              <a:gd name="connsiteY4" fmla="*/ 0 h 255588"/>
              <a:gd name="connsiteX0" fmla="*/ 0 w 8761107"/>
              <a:gd name="connsiteY0" fmla="*/ 0 h 255588"/>
              <a:gd name="connsiteX1" fmla="*/ 8761107 w 8761107"/>
              <a:gd name="connsiteY1" fmla="*/ 0 h 255588"/>
              <a:gd name="connsiteX2" fmla="*/ 8583749 w 8761107"/>
              <a:gd name="connsiteY2" fmla="*/ 255588 h 255588"/>
              <a:gd name="connsiteX3" fmla="*/ 0 w 8761107"/>
              <a:gd name="connsiteY3" fmla="*/ 255588 h 255588"/>
              <a:gd name="connsiteX4" fmla="*/ 0 w 8761107"/>
              <a:gd name="connsiteY4" fmla="*/ 0 h 2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107" h="255588">
                <a:moveTo>
                  <a:pt x="0" y="0"/>
                </a:moveTo>
                <a:lnTo>
                  <a:pt x="8761107" y="0"/>
                </a:lnTo>
                <a:lnTo>
                  <a:pt x="8583749" y="255588"/>
                </a:lnTo>
                <a:lnTo>
                  <a:pt x="0" y="255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 dirty="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1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428" y="1274896"/>
            <a:ext cx="3028003" cy="82591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29" y="956770"/>
            <a:ext cx="3036102" cy="114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ne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166953"/>
            <a:ext cx="1252538" cy="4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02873" y="3836020"/>
            <a:ext cx="4386922" cy="2014653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1554163"/>
            <a:ext cx="3347204" cy="2014537"/>
          </a:xfrm>
          <a:ln w="190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3836136"/>
            <a:ext cx="3347204" cy="2014537"/>
          </a:xfrm>
          <a:ln w="190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02873" y="1554163"/>
            <a:ext cx="4386922" cy="2014653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Call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128761"/>
            <a:ext cx="3347204" cy="345253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02873" y="1284781"/>
            <a:ext cx="4386922" cy="4296510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9343" y="2234241"/>
            <a:ext cx="3122918" cy="3347049"/>
          </a:xfrm>
        </p:spPr>
        <p:txBody>
          <a:bodyPr/>
          <a:lstStyle>
            <a:lvl1pPr marL="233363" indent="-233363">
              <a:buClr>
                <a:schemeClr val="bg1"/>
              </a:buClr>
              <a:buSzPct val="100000"/>
              <a:buFont typeface="Wingdings" pitchFamily="2" charset="2"/>
              <a:buChar char="§"/>
              <a:defRPr sz="1800" b="1">
                <a:solidFill>
                  <a:schemeClr val="bg1"/>
                </a:solidFill>
              </a:defRPr>
            </a:lvl1pPr>
            <a:lvl2pPr marL="517525" indent="-207963">
              <a:buClr>
                <a:schemeClr val="bg1"/>
              </a:buClr>
              <a:buSzPct val="100000"/>
              <a:buFont typeface="Arial" pitchFamily="34" charset="0"/>
              <a:buChar char="•"/>
              <a:defRPr sz="1400" b="1">
                <a:solidFill>
                  <a:schemeClr val="bg1"/>
                </a:solidFill>
              </a:defRPr>
            </a:lvl2pPr>
            <a:lvl3pPr marL="741363" indent="-144463">
              <a:buClr>
                <a:schemeClr val="bg1"/>
              </a:buClr>
              <a:buSzPct val="100000"/>
              <a:defRPr sz="1000" b="1">
                <a:solidFill>
                  <a:schemeClr val="bg1"/>
                </a:solidFill>
              </a:defRPr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284781"/>
            <a:ext cx="3347204" cy="72517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84288"/>
            <a:ext cx="3346450" cy="725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Callout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Primary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16913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 bwMode="auto">
          <a:xfrm>
            <a:off x="-1" y="613266"/>
            <a:ext cx="8545513" cy="69850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888520"/>
            <a:ext cx="8058150" cy="5785484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6"/>
          <p:cNvSpPr>
            <a:spLocks noGrp="1" noChangeArrowheads="1"/>
          </p:cNvSpPr>
          <p:nvPr userDrawn="1"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89AE07-C97F-44A6-A614-2F99B440138C}" type="slidenum">
              <a:rPr lang="en-US" sz="1200" b="1">
                <a:solidFill>
                  <a:schemeClr val="bg2"/>
                </a:solidFill>
                <a:latin typeface="+mn-lt"/>
              </a:rPr>
              <a:pPr algn="r" eaLnBrk="0" hangingPunct="0"/>
              <a:t>‹#›</a:t>
            </a:fld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Key Message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 bwMode="auto">
          <a:xfrm>
            <a:off x="892834" y="2027208"/>
            <a:ext cx="7668883" cy="2122098"/>
          </a:xfrm>
          <a:prstGeom prst="parallelogram">
            <a:avLst>
              <a:gd name="adj" fmla="val 38821"/>
            </a:avLst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 dirty="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59444" y="2871524"/>
            <a:ext cx="5935662" cy="400101"/>
          </a:xfrm>
          <a:solidFill>
            <a:schemeClr val="tx2"/>
          </a:solidFill>
          <a:effectLst>
            <a:outerShdw dist="38100" dir="10800000" algn="r" rotWithShape="0">
              <a:schemeClr val="accent2"/>
            </a:outerShdw>
          </a:effectLst>
        </p:spPr>
        <p:txBody>
          <a:bodyPr anchor="ctr" anchorCtr="0">
            <a:sp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32979" y="4237537"/>
            <a:ext cx="4762131" cy="30776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rIns="0" anchor="t" anchorCtr="0">
            <a:spAutoFit/>
          </a:bodyPr>
          <a:lstStyle>
            <a:lvl1pPr marL="0" indent="0" algn="r">
              <a:buFont typeface="Arial" pitchFamily="34" charset="0"/>
              <a:buNone/>
              <a:defRPr sz="1400" i="1"/>
            </a:lvl1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  <p:sp>
        <p:nvSpPr>
          <p:cNvPr id="15" name="Freeform 14"/>
          <p:cNvSpPr/>
          <p:nvPr userDrawn="1"/>
        </p:nvSpPr>
        <p:spPr bwMode="auto">
          <a:xfrm flipH="1" flipV="1">
            <a:off x="0" y="2018581"/>
            <a:ext cx="1475113" cy="2130725"/>
          </a:xfrm>
          <a:custGeom>
            <a:avLst/>
            <a:gdLst>
              <a:gd name="connsiteX0" fmla="*/ 802257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02257 w 1397479"/>
              <a:gd name="connsiteY4" fmla="*/ 0 h 2139351"/>
              <a:gd name="connsiteX0" fmla="*/ 802257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02257 w 1397479"/>
              <a:gd name="connsiteY4" fmla="*/ 0 h 2139351"/>
              <a:gd name="connsiteX0" fmla="*/ 853671 w 1397479"/>
              <a:gd name="connsiteY0" fmla="*/ 8627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8627 h 2139351"/>
              <a:gd name="connsiteX0" fmla="*/ 853671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9351"/>
              <a:gd name="connsiteX1" fmla="*/ 0 w 1397479"/>
              <a:gd name="connsiteY1" fmla="*/ 2130725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853671 w 1397479"/>
              <a:gd name="connsiteY4" fmla="*/ 0 h 2130725"/>
              <a:gd name="connsiteX0" fmla="*/ 853671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853671 w 1397479"/>
              <a:gd name="connsiteY4" fmla="*/ 0 h 2130725"/>
              <a:gd name="connsiteX0" fmla="*/ 788976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788976 w 1397479"/>
              <a:gd name="connsiteY4" fmla="*/ 0 h 2130725"/>
              <a:gd name="connsiteX0" fmla="*/ 866610 w 1475113"/>
              <a:gd name="connsiteY0" fmla="*/ 0 h 2130725"/>
              <a:gd name="connsiteX1" fmla="*/ 0 w 1475113"/>
              <a:gd name="connsiteY1" fmla="*/ 2130725 h 2130725"/>
              <a:gd name="connsiteX2" fmla="*/ 1475113 w 1475113"/>
              <a:gd name="connsiteY2" fmla="*/ 2130725 h 2130725"/>
              <a:gd name="connsiteX3" fmla="*/ 1475113 w 1475113"/>
              <a:gd name="connsiteY3" fmla="*/ 0 h 2130725"/>
              <a:gd name="connsiteX4" fmla="*/ 866610 w 1475113"/>
              <a:gd name="connsiteY4" fmla="*/ 0 h 21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113" h="2130725">
                <a:moveTo>
                  <a:pt x="866610" y="0"/>
                </a:moveTo>
                <a:lnTo>
                  <a:pt x="0" y="2130725"/>
                </a:lnTo>
                <a:lnTo>
                  <a:pt x="1475113" y="2130725"/>
                </a:lnTo>
                <a:lnTo>
                  <a:pt x="1475113" y="0"/>
                </a:lnTo>
                <a:lnTo>
                  <a:pt x="86661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 dirty="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Key Message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" y="0"/>
            <a:ext cx="9144001" cy="3493697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04169" y="1581289"/>
            <a:ext cx="5935662" cy="461657"/>
          </a:xfrm>
          <a:solidFill>
            <a:schemeClr val="tx2"/>
          </a:solidFill>
          <a:effectLst>
            <a:outerShdw dist="38100" dir="10800000" algn="r" rotWithShape="0">
              <a:schemeClr val="accent2"/>
            </a:outerShdw>
          </a:effectLst>
        </p:spPr>
        <p:txBody>
          <a:bodyPr anchor="ctr" anchorCtr="0">
            <a:sp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04328" y="3719946"/>
            <a:ext cx="2467156" cy="307768"/>
          </a:xfrm>
          <a:solidFill>
            <a:schemeClr val="bg1"/>
          </a:solidFill>
          <a:effectLst>
            <a:outerShdw dist="12700" algn="l" rotWithShape="0">
              <a:schemeClr val="tx2"/>
            </a:outerShdw>
          </a:effectLst>
        </p:spPr>
        <p:txBody>
          <a:bodyPr wrap="square" anchor="t" anchorCtr="0">
            <a:spAutoFit/>
          </a:bodyPr>
          <a:lstStyle>
            <a:lvl1pPr marL="0" indent="0" algn="r">
              <a:buFont typeface="Arial" pitchFamily="34" charset="0"/>
              <a:buNone/>
              <a:defRPr sz="1400" i="1"/>
            </a:lvl1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>
            <a:spLocks/>
          </p:cNvSpPr>
          <p:nvPr/>
        </p:nvSpPr>
        <p:spPr bwMode="auto">
          <a:xfrm flipH="1" flipV="1">
            <a:off x="0" y="6659592"/>
            <a:ext cx="9211159" cy="250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 dirty="0"/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4332"/>
            <a:ext cx="8450263" cy="47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white">
          <a:xfrm>
            <a:off x="228600" y="197004"/>
            <a:ext cx="8316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70" tIns="42785" rIns="85570" bIns="42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Freeform 18"/>
          <p:cNvSpPr/>
          <p:nvPr/>
        </p:nvSpPr>
        <p:spPr bwMode="auto">
          <a:xfrm>
            <a:off x="-1" y="932443"/>
            <a:ext cx="8545513" cy="69850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004" y="6676910"/>
            <a:ext cx="8763000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40000"/>
            </a:pPr>
            <a:r>
              <a:rPr lang="en-US" sz="600" b="0" dirty="0">
                <a:solidFill>
                  <a:schemeClr val="bg1"/>
                </a:solidFill>
                <a:latin typeface="+mn-lt"/>
                <a:cs typeface="Arial" charset="0"/>
              </a:rPr>
              <a:t>© </a:t>
            </a:r>
            <a:r>
              <a:rPr lang="en-US" sz="600" b="0" dirty="0" smtClean="0">
                <a:solidFill>
                  <a:schemeClr val="bg1"/>
                </a:solidFill>
                <a:latin typeface="+mn-lt"/>
                <a:cs typeface="Arial" charset="0"/>
              </a:rPr>
              <a:t>2011 </a:t>
            </a:r>
            <a:r>
              <a:rPr lang="en-US" sz="600" b="0" dirty="0">
                <a:solidFill>
                  <a:schemeClr val="bg1"/>
                </a:solidFill>
                <a:latin typeface="+mn-lt"/>
                <a:cs typeface="Arial" charset="0"/>
              </a:rPr>
              <a:t>Cerner Corporation. All rights reserved. This document contains Cerner confidential and/or proprietary information which may not be reproduced or transmitted without the express written consent of </a:t>
            </a:r>
            <a:r>
              <a:rPr lang="en-US" sz="600" b="0" dirty="0" smtClean="0">
                <a:solidFill>
                  <a:schemeClr val="bg1"/>
                </a:solidFill>
                <a:latin typeface="+mn-lt"/>
                <a:cs typeface="Arial" charset="0"/>
              </a:rPr>
              <a:t>Cerner.</a:t>
            </a:r>
            <a:endParaRPr lang="en-US" sz="600" b="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090" name="Rectangle 66"/>
          <p:cNvSpPr>
            <a:spLocks noGrp="1" noChangeArrowheads="1"/>
          </p:cNvSpPr>
          <p:nvPr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89AE07-C97F-44A6-A614-2F99B440138C}" type="slidenum">
              <a:rPr lang="en-US" sz="1200" b="1">
                <a:solidFill>
                  <a:schemeClr val="bg1"/>
                </a:solidFill>
                <a:latin typeface="+mn-lt"/>
              </a:rPr>
              <a:pPr algn="r" eaLnBrk="0" hangingPunct="0"/>
              <a:t>‹#›</a:t>
            </a:fld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4073" y="6288657"/>
            <a:ext cx="1186134" cy="3235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166953"/>
            <a:ext cx="1252538" cy="4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85" r:id="rId4"/>
    <p:sldLayoutId id="2147483696" r:id="rId5"/>
    <p:sldLayoutId id="2147483702" r:id="rId6"/>
    <p:sldLayoutId id="2147483699" r:id="rId7"/>
    <p:sldLayoutId id="2147483701" r:id="rId8"/>
    <p:sldLayoutId id="2147483700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>
              <a:lumMod val="75000"/>
              <a:lumOff val="25000"/>
            </a:schemeClr>
          </a:solidFill>
          <a:latin typeface="Franklin Gothic Demi" pitchFamily="34" charset="0"/>
          <a:ea typeface="ＭＳ Ｐゴシック" pitchFamily="-112" charset="-128"/>
          <a:cs typeface="Franklin Gothic Dem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294D3"/>
        </a:buClr>
        <a:buSzPct val="80000"/>
        <a:buFontTx/>
        <a:buBlip>
          <a:blip r:embed="rId13"/>
        </a:buBlip>
        <a:defRPr sz="2400">
          <a:solidFill>
            <a:schemeClr val="bg2">
              <a:lumMod val="75000"/>
              <a:lumOff val="25000"/>
            </a:schemeClr>
          </a:solidFill>
          <a:latin typeface="Franklin Gothic Demi" pitchFamily="34" charset="0"/>
          <a:ea typeface="ＭＳ Ｐゴシック" pitchFamily="-112" charset="-128"/>
          <a:cs typeface="Franklin Gothic Demi" pitchFamily="34" charset="0"/>
        </a:defRPr>
      </a:lvl1pPr>
      <a:lvl2pPr marL="690563" indent="-268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Tx/>
        <a:buBlip>
          <a:blip r:embed="rId14"/>
        </a:buBlip>
        <a:defRPr sz="2000" baseline="0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2pPr>
      <a:lvl3pPr marL="1027113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1800" i="1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3pPr>
      <a:lvl4pPr marL="1371600" indent="-24288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  <a:lumOff val="25000"/>
          </a:schemeClr>
        </a:buClr>
        <a:buFont typeface="Webdings" pitchFamily="18" charset="2"/>
        <a:buChar char="4"/>
        <a:defRPr sz="1400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  <a:lumOff val="25000"/>
          </a:schemeClr>
        </a:buClr>
        <a:buFont typeface="Wingdings" pitchFamily="2" charset="2"/>
        <a:buChar char="§"/>
        <a:defRPr sz="1200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5pPr>
      <a:lvl6pPr marL="25781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6pPr>
      <a:lvl7pPr marL="30353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7pPr>
      <a:lvl8pPr marL="34925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8pPr>
      <a:lvl9pPr marL="39497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hear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dc.gov/bloodpressure/facts.htm" TargetMode="External"/><Relationship Id="rId4" Type="http://schemas.openxmlformats.org/officeDocument/2006/relationships/hyperlink" Target="http://www.cdc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4" y="2728689"/>
            <a:ext cx="7625751" cy="609600"/>
          </a:xfrm>
        </p:spPr>
        <p:txBody>
          <a:bodyPr/>
          <a:lstStyle/>
          <a:p>
            <a:r>
              <a:rPr lang="en-US" dirty="0" smtClean="0"/>
              <a:t>Fort Atkinson School District Wellness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Program Summary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E3D4E2-C5EF-4729-A222-DCA11C5BA5D4}" type="datetime4">
              <a:rPr lang="en-US" smtClean="0"/>
              <a:pPr/>
              <a:t>April 13, 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Diastolic BP– Non-Hypertensive Members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5139" y="3548067"/>
            <a:ext cx="4901608" cy="3286262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Diastolic blood pressure 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&lt;80 Normal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(41 members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80-89 is Borderline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(23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90-99 is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(12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100-109 is very High 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(4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&gt;=110 is Extremely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39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a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diastolic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reading &gt;79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47%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Females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&amp; 56%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M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ales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About one out of three U.S. adults, 31.3% has high blood pressure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Contributing Factors:  Stress, overweight, smoking, too much salt in diet, sedentary lifestyle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DASH diet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least 30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min.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physical activity most days of the week</a:t>
            </a:r>
            <a:endParaRPr lang="en-US" sz="12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57173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149822" y="3848486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41970135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550" y="776288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53857339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2450" y="804863"/>
            <a:ext cx="411480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68772326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" y="3713163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Diastolic BP – Hypertensive Members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44398" y="3778370"/>
            <a:ext cx="4899602" cy="3164689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Diastolic blood pressure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&lt;80 Normal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(6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80-89 is Borderline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(8 members)</a:t>
            </a:r>
            <a:endParaRPr lang="en-US" sz="11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90-99 is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 members)</a:t>
            </a:r>
            <a:endParaRPr lang="en-US" sz="11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100-109 is very High 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&gt;=110 is Extremely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a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diastolic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reading &gt;89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21%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Females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&amp;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25%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M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ales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About one out of three U.S. adults, 31.3% has high blood pressure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Contributing Factors:  Stress, overweight, smoking, too much salt in diet, sedentary lifestyle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DASH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diet &amp; At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least 30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min.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physical activity most days of the week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160454" y="377405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4894724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575" y="874713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32455904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2925" y="884238"/>
            <a:ext cx="411480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390952535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13" y="3875088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Glucose - Blood Sugar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9981" y="3672045"/>
            <a:ext cx="4442604" cy="3160076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Glucose Ranges </a:t>
            </a:r>
            <a:endParaRPr lang="en-US" sz="14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Good &lt;99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(82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Borderline &gt;=99 &amp; &lt; 126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(17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&gt;=126 &amp; &lt;300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V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ery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&gt;=300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500" b="0" kern="0" dirty="0" smtClean="0">
              <a:solidFill>
                <a:srgbClr val="FF0000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35% of U.S. adults age 20+ are pre-diabetic with a Glucose level between 100-125 </a:t>
            </a:r>
            <a:r>
              <a:rPr lang="en-US" sz="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*(National Diabetes Information Clearinghouse – NDIC and ADA)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17% of Fort Atkinson School District is pre-diabetic, better than national average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Portion control/Limited carbohydrate diet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least 30 minutes of physical activity most days of the week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672045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286038" y="374817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4586750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350" y="808038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891982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9138" y="817563"/>
            <a:ext cx="41243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381551477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113" y="3879850"/>
            <a:ext cx="41243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LDL: Bad Cholesterol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42392" y="3621692"/>
            <a:ext cx="4667692" cy="3530811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LDL Cholesterol </a:t>
            </a:r>
            <a:r>
              <a:rPr lang="en-US" sz="14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&lt;70 Very Good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(11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70-99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Normal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(30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100-129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Borderline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(35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130-159 is High 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(9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160-189 is Very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(2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&gt;=190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Extremely High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National Avg. LDL &gt; 130 = 33.5% *(Medscape)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LMH Females LDL &gt; 130 = 13%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LMH Males LDL &gt; 130 = 10%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Both Females and Males better than the national average for elevated LDL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Healthy Low Fat/Low Cholesterol Diet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795" y="3623296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158448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5877199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088" y="835025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52535166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1025" y="850900"/>
            <a:ext cx="4114800" cy="2752725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10947761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25" y="3932238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HDL: Good Cholesterol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2512" y="3778371"/>
            <a:ext cx="4731488" cy="305375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Very Good; Males &gt;60 &amp; Females &gt;60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(40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25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Normal, Males 40-59 &amp; Females 50-59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(22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2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Low, Males &lt;40 &amp; Females &lt;50 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(37 </a:t>
            </a:r>
            <a:r>
              <a:rPr lang="en-US" sz="12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2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25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Male National prevalence for HDL &lt;40 = 24%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45% of Fort Atkinson Males with low HDL, worse than the national average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 National prevalence for HDL &lt;50 = 27%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35% of Fort Atkinson Females with low HDL, worse than the national prevalence</a:t>
            </a:r>
          </a:p>
          <a:p>
            <a:pPr marL="1196975" lvl="2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National prevalence figures obtained from National Health and Nutrition Examination Publication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5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</a:t>
            </a:r>
            <a:r>
              <a:rPr lang="en-US" sz="12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For those at risk, follow up with PCP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least 30 minutes of physical activity most days of the week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28569" y="374817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4245108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2875" y="884238"/>
            <a:ext cx="411480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28873676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5325" y="874713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9664060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463" y="3929677"/>
            <a:ext cx="4110037" cy="275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Triglycerides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86631" y="3550473"/>
            <a:ext cx="4757370" cy="3877071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Triglyceride ranges </a:t>
            </a:r>
            <a:endParaRPr lang="en-US" sz="14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&lt;150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Normal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(66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150-199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Borderline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(13members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200-499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High 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(19members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&gt;=500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Very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National Avg. Triglycerides &gt; = 150 = 31% of U.S. adult population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*(American Heart Association)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Females Triglycerides &gt; = 150 = 32%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Males Triglycerides &gt; = 150 = 36%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Fort Atkinson population worse than the national average for elevated triglycerides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Diet – limit bad fats and increase omega-3 fatty acids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Exercise – At least 30 minutes of physical activity most days of the week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2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" y="3550473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02687" y="377405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57562374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1925" y="765175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78019482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0563" y="784225"/>
            <a:ext cx="41243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90878681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38" y="3781425"/>
            <a:ext cx="41243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Tobacco Frequency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1"/>
            <a:ext cx="4442604" cy="294628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National Average of Smoking use is 20.6% of adults &gt; 18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6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6% of </a:t>
            </a: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</a:t>
            </a: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tobacco users, better than National Average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2.6% of females use tobacco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18.2% of males use tobacco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17936" y="377405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7965334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7163" y="847725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5395036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5813" y="893763"/>
            <a:ext cx="40862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64582895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213" y="3879850"/>
            <a:ext cx="40862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Activity Days Per Week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5150" y="3676460"/>
            <a:ext cx="4718851" cy="3105508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45%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generated the risk for sedentary lifestyle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25.1% National Prevalence of adults who engage in no leisure-time physical activity </a:t>
            </a:r>
            <a:r>
              <a:rPr lang="en-US" sz="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40%  </a:t>
            </a:r>
            <a:r>
              <a:rPr lang="en-US" sz="8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do not exercise regularly, worse than national </a:t>
            </a:r>
            <a:r>
              <a:rPr lang="en-US" sz="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prevalence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 who exercise for 30 min, 5 or more time a week have the lowest number of average risks, 2.1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Contributing Factors:  Job type, overweight, and other health issues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Identify one accountability/fitness partner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Create a fitness plan with health or fitness professional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Aerobic activity for 30-45 minutes 4-5 days per week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6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5693" y="3656798"/>
            <a:ext cx="9048307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49833" y="3774058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079061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363" y="808038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1240198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8038" y="788988"/>
            <a:ext cx="40862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66276882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550" y="3781425"/>
            <a:ext cx="40767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Risk Factors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4229099"/>
            <a:ext cx="8982075" cy="2314575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On the graphs, 0 through 8 represent the number of risk factors per person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Risk Factors: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Systolic Blood Pressure &gt;=120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Diastolic Blood Pressure &gt;=80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LDL &gt;=100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Low HDL &lt; 40 (Male); &lt; 50 (Female)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Triglycerides &gt;=150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05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Glucose &gt;=99</a:t>
            </a:r>
            <a:endParaRPr lang="en-US" sz="1050" b="0" kern="0" dirty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Overweight BMI&gt;=25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Tobacco </a:t>
            </a:r>
            <a:r>
              <a:rPr lang="en-US" sz="105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Use:  answered </a:t>
            </a:r>
            <a:r>
              <a:rPr lang="en-US" sz="105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occasionally, weekly, or daily to tobacco use frequency question on </a:t>
            </a:r>
            <a:r>
              <a:rPr lang="en-US" sz="105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PHA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33% of the population has 2 or less risk factors 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2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100" b="0" kern="0" dirty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>
              <a:spcBef>
                <a:spcPct val="20000"/>
              </a:spcBef>
              <a:buClr>
                <a:srgbClr val="3294D3"/>
              </a:buClr>
              <a:buSzPct val="80000"/>
              <a:defRPr/>
            </a:pPr>
            <a:endParaRPr lang="en-US" sz="14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8400598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4050" y="909638"/>
            <a:ext cx="7616825" cy="32654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5" y="2892241"/>
            <a:ext cx="5891842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Agenda</a:t>
            </a:r>
            <a:endParaRPr lang="en-US" sz="35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04332"/>
            <a:ext cx="8450263" cy="4973184"/>
          </a:xfrm>
        </p:spPr>
        <p:txBody>
          <a:bodyPr/>
          <a:lstStyle/>
          <a:p>
            <a:r>
              <a:rPr lang="en-US" b="1" dirty="0" smtClean="0">
                <a:latin typeface="Franklin Gothic Book" pitchFamily="34" charset="0"/>
              </a:rPr>
              <a:t>Highlights</a:t>
            </a:r>
          </a:p>
          <a:p>
            <a:r>
              <a:rPr lang="en-US" b="1" dirty="0" smtClean="0">
                <a:latin typeface="Franklin Gothic Book" pitchFamily="34" charset="0"/>
              </a:rPr>
              <a:t>Program Participation</a:t>
            </a:r>
          </a:p>
          <a:p>
            <a:r>
              <a:rPr lang="en-US" b="1" dirty="0" smtClean="0">
                <a:latin typeface="Franklin Gothic Book" pitchFamily="34" charset="0"/>
              </a:rPr>
              <a:t>Wellness Evaluation Findings, Observations &amp; Recommendations</a:t>
            </a:r>
          </a:p>
          <a:p>
            <a:pPr lvl="1"/>
            <a:r>
              <a:rPr lang="en-US" b="1" dirty="0" smtClean="0">
                <a:latin typeface="Franklin Gothic Book" pitchFamily="34" charset="0"/>
              </a:rPr>
              <a:t>Top Risks Identified</a:t>
            </a:r>
          </a:p>
          <a:p>
            <a:pPr lvl="1"/>
            <a:r>
              <a:rPr lang="en-US" b="1" dirty="0" smtClean="0">
                <a:latin typeface="Franklin Gothic Book" pitchFamily="34" charset="0"/>
              </a:rPr>
              <a:t>Lab and Biometric Results</a:t>
            </a:r>
          </a:p>
          <a:p>
            <a:pPr lvl="1"/>
            <a:r>
              <a:rPr lang="en-US" b="1" dirty="0" smtClean="0">
                <a:latin typeface="Franklin Gothic Book" pitchFamily="34" charset="0"/>
              </a:rPr>
              <a:t>PHA Results</a:t>
            </a:r>
          </a:p>
          <a:p>
            <a:r>
              <a:rPr lang="en-US" b="1" dirty="0" smtClean="0">
                <a:latin typeface="Franklin Gothic Book" pitchFamily="34" charset="0"/>
              </a:rPr>
              <a:t>Appendix</a:t>
            </a:r>
            <a:endParaRPr lang="en-US" b="1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Top Clinical Risks Identified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397" y="5165421"/>
            <a:ext cx="8572499" cy="1611743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46 (52.9%) Participants with high LDL &gt;99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43 (44.3%)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high systolic blood pressure &gt;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119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43 (43.9%)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high diastolic blood pressure &gt;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79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37 (37.4%) Participants with low HDL Females &lt;50 or Males &lt;40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32 (23.7%) Participants with high triglycerides &gt;149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defRPr/>
            </a:pPr>
            <a:endParaRPr lang="en-US" sz="16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6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519" y="850597"/>
            <a:ext cx="3030205" cy="4299101"/>
          </a:xfrm>
          <a:prstGeom prst="rect">
            <a:avLst/>
          </a:prstGeom>
        </p:spPr>
        <p:txBody>
          <a:bodyPr/>
          <a:lstStyle/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2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Clinical Risk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Factors: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BMI &gt;25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LDL Cholesterol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Low HDL Cholesterol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Systolic Blood Pressure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Diastolic Blood Pressure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Triglycerides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Glucose Levels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Tobacco Use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61 Participants (61.6%) are overweight with a body mass index (BMI) 25 or greater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38 (38.4%) Participants generated a risk for Overweight with BMI 25-29.99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23  (23.2%) Participants generated a risk for Obese with BMI &gt;= 30</a:t>
            </a:r>
          </a:p>
          <a:p>
            <a:pPr marL="1196975" lvl="2" indent="-282575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Target range for BMI =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18-24.9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386544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51200" y="1155700"/>
            <a:ext cx="5581650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Top Lifestyle Risks Identified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343" y="5067300"/>
            <a:ext cx="8572499" cy="146685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 (10) participants do not have a primary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</a:t>
            </a: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</a:t>
            </a: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hysician 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9 (9%) participants need a primary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</a:t>
            </a: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appointment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 (10%) participants are at risk for depression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Sub groups who need attention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16 (28.1%) female members &gt;40 years old are overdue for a </a:t>
            </a: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mammogram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12 (21.1%) female members &gt;40 years old are overdue for a cervical cancer screening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6 (15.8%) members &gt;50 years old are overdue for colon cancer screening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5 (5%) medicated members are not compliant with meds overall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850597"/>
            <a:ext cx="2114550" cy="4299101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Lifestyle Risk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Factors: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Sedentary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Mammogram overdue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Cervical Cancer Screening Overdue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Sleep Apnea Symptoms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Doesn’t have PCP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Risk for Depression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Primary Care Appt. Needed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Not Compliant with Meds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Colon Cancer Screening is overdue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Uncontrolled depression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45 participants (45%) are considered sedentary because they,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doing 30 min of moderate exercise less than 3 times a week, OR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doing 20 min of vigorous exercise less than 2 times a week</a:t>
            </a:r>
            <a:endParaRPr lang="en-US" sz="9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9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853959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32674" y="854076"/>
            <a:ext cx="6879564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Hypertension Medication Adherence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" y="3533021"/>
            <a:ext cx="8926183" cy="2946280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Hypertension defined as combined blood pressure of 140/90 or greater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19 Participants indicated having High Blood Pressure (Hypertension) on their Personal Health Assessment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13 Participants, 68% always take medication and are controlling their condition based on their blood pressure reading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0 Participants, 0% taking medication did not have a controlled blood pressure reading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 Participant who has not been prescribed any medications does not have a controlled blood pressure reading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91" y="352920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590755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33563" y="752475"/>
            <a:ext cx="5486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Diabetes Medication Adherence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" y="3778371"/>
            <a:ext cx="8926183" cy="294628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Controlled Diabetes defined as Glucose&lt;100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 Participants indicated having Type I Diabetes; 0 with Type II Diabetes on their Personal Health Assessment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 of 1 Type I individuals are controlled, and they mostly take their medication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0015783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38350" y="823913"/>
            <a:ext cx="4630737" cy="275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Alcohol Frequency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2511" y="3778371"/>
            <a:ext cx="4627972" cy="2946280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The majority of 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limited alcohol consumers (75%) 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10% of participants consume no alcohol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15% of participants consume 1-2 drinks per day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28568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15223398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5738" y="842963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20142180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9950" y="852488"/>
            <a:ext cx="4095750" cy="2752725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57195605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" y="3879850"/>
            <a:ext cx="41338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Caffeine Frequency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1758" y="3788643"/>
            <a:ext cx="4458329" cy="2341026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The vast majority of Fort 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Atkinson School District participants 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consume caffeine daily (87%)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77% of 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</a:t>
            </a: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consume 2 or less caffeine drinks per day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23% consume 3 or more caffeinated drinks per day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31% of males consume 3 or more drinks per day more than the 20% of females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Caffeine frequency is highest in the age groups 40-49 and 50 to 59.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79874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231758" y="701749"/>
            <a:ext cx="0" cy="6156251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1540886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438" y="846138"/>
            <a:ext cx="40862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32335629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3250" y="846138"/>
            <a:ext cx="4095750" cy="2743200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242849926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" y="3941763"/>
            <a:ext cx="40767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Chronic Back Pain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1"/>
            <a:ext cx="4442604" cy="2946280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See trend of 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with current or past back pain increase with age, while those responding never to back pain decreases with age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49% of participants self-reported current chronic back pain currently or in the past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2032433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413" y="876300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15652912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6300" y="884238"/>
            <a:ext cx="409575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287552987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175" y="3879850"/>
            <a:ext cx="40767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Job Satisfaction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1"/>
            <a:ext cx="4442604" cy="2946280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Overall, 92% of </a:t>
            </a:r>
            <a:r>
              <a:rPr lang="en-US" sz="18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articipants </a:t>
            </a: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strongly agree or agree their job is satisfying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7% disagree, and 1% strongly disagree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The 60+ age group has the highest job satisfaction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6984116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1463" y="855663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3425033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5825" y="855663"/>
            <a:ext cx="409575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9403488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650" y="3876675"/>
            <a:ext cx="40767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Feeling down or depressed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0"/>
            <a:ext cx="4442604" cy="307963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10% of respondents indicated feeling down or depressed in the last 2 weeks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7.7% of females and 19% of males responding to this question answered feeling down or depressed in the last two weeks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6737994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9563" y="846138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6842143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588" y="846138"/>
            <a:ext cx="4086225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331883940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3846512"/>
            <a:ext cx="4152900" cy="27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Feeling bothered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0"/>
            <a:ext cx="4442604" cy="307963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4% </a:t>
            </a:r>
            <a:r>
              <a:rPr lang="en-US" sz="200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participants </a:t>
            </a: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answered being bothered by things that usually don’t bother them in the last 2 weeks</a:t>
            </a:r>
            <a:endParaRPr lang="en-US" sz="2000" b="0" kern="0" dirty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72304827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5275" y="846138"/>
            <a:ext cx="4095750" cy="27432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8009183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6788" y="855663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25343836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225" y="3946525"/>
            <a:ext cx="4076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Highlights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1066800"/>
            <a:ext cx="8915400" cy="587626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32.8% PHA participation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(Participants ÷Eligible Members)</a:t>
            </a:r>
          </a:p>
          <a:p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Top 5 Risks Overall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  <a:latin typeface="Franklin Gothic Book" pitchFamily="34" charset="0"/>
              </a:rPr>
              <a:t>BMI &gt; 25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  <a:latin typeface="Franklin Gothic Book" pitchFamily="34" charset="0"/>
              </a:rPr>
              <a:t>High LDL &gt; 100</a:t>
            </a:r>
          </a:p>
          <a:p>
            <a:pPr lvl="1"/>
            <a:r>
              <a:rPr lang="en-US" sz="1600" b="1" dirty="0">
                <a:solidFill>
                  <a:schemeClr val="bg2"/>
                </a:solidFill>
                <a:latin typeface="Franklin Gothic Book" pitchFamily="34" charset="0"/>
              </a:rPr>
              <a:t>Sedentary </a:t>
            </a:r>
            <a:r>
              <a:rPr lang="en-US" sz="1600" b="1" dirty="0" smtClean="0">
                <a:solidFill>
                  <a:schemeClr val="bg2"/>
                </a:solidFill>
                <a:latin typeface="Franklin Gothic Book" pitchFamily="34" charset="0"/>
              </a:rPr>
              <a:t>Lifestyle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  <a:latin typeface="Franklin Gothic Book" pitchFamily="34" charset="0"/>
              </a:rPr>
              <a:t>High Systolic Blood Pressure &gt;119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  <a:latin typeface="Franklin Gothic Book" pitchFamily="34" charset="0"/>
              </a:rPr>
              <a:t>High Diastolic Blood Pressure &gt;79</a:t>
            </a:r>
          </a:p>
          <a:p>
            <a:pPr lvl="0"/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Fort Atkinson participants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10% less obese than National Average </a:t>
            </a:r>
          </a:p>
          <a:p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40%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answered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in PHA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that they do not exercise regularly,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15% worse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than the National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Average</a:t>
            </a:r>
          </a:p>
          <a:p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Tobacco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use (smoking) better than the National Average</a:t>
            </a:r>
          </a:p>
          <a:p>
            <a:pPr>
              <a:defRPr/>
            </a:pP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Better than the National Average for elevated LDL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Cholesterol for both men and women</a:t>
            </a:r>
            <a:endParaRPr lang="en-US" sz="1800" b="1" dirty="0">
              <a:solidFill>
                <a:schemeClr val="bg2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Men and women HDL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Cholesterol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worse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than the National Average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Fort Atkinson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participants Triglycerides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higher than </a:t>
            </a: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the National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Average for both men and women</a:t>
            </a:r>
            <a:endParaRPr lang="en-US" sz="1800" b="1" dirty="0">
              <a:solidFill>
                <a:schemeClr val="bg2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bg2"/>
                </a:solidFill>
                <a:latin typeface="Franklin Gothic Book" pitchFamily="34" charset="0"/>
              </a:rPr>
              <a:t>High Job </a:t>
            </a:r>
            <a:r>
              <a:rPr lang="en-US" sz="1800" b="1" dirty="0" smtClean="0">
                <a:solidFill>
                  <a:schemeClr val="bg2"/>
                </a:solidFill>
                <a:latin typeface="Franklin Gothic Book" pitchFamily="34" charset="0"/>
              </a:rPr>
              <a:t>Satisfaction</a:t>
            </a:r>
          </a:p>
          <a:p>
            <a:pPr marL="0" indent="0">
              <a:buNone/>
              <a:defRPr/>
            </a:pPr>
            <a:endParaRPr lang="en-US" sz="1800" b="1" dirty="0">
              <a:latin typeface="Franklin Gothic Book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en-US" b="1" dirty="0" smtClean="0">
                <a:latin typeface="Franklin Gothic Book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Little interest or pleasure in things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0"/>
            <a:ext cx="4442604" cy="307963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9% </a:t>
            </a:r>
            <a:r>
              <a:rPr lang="en-US" sz="200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participants indicated </a:t>
            </a: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having little interest or pleasure in doing things in the last 2 weeks</a:t>
            </a:r>
            <a:endParaRPr lang="en-US" sz="2000" b="0" kern="0" dirty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3287275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9088" y="846138"/>
            <a:ext cx="4086225" cy="27432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0967024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6788" y="846138"/>
            <a:ext cx="408622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1136904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275" y="3856038"/>
            <a:ext cx="4076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Trouble keeping focus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7879" y="3778370"/>
            <a:ext cx="4442604" cy="307963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8% </a:t>
            </a:r>
            <a:r>
              <a:rPr lang="en-US" sz="200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participants indicated </a:t>
            </a: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trouble keeping their mind on what they were doing in the last 2 weeks</a:t>
            </a:r>
            <a:endParaRPr lang="en-US" sz="2000" b="0" kern="0" dirty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752491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488057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16877472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8613" y="836613"/>
            <a:ext cx="4086225" cy="27432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99762679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025" y="862013"/>
            <a:ext cx="4095750" cy="2752725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43089446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225" y="3946525"/>
            <a:ext cx="4076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Sources</a:t>
            </a:r>
            <a:endParaRPr lang="en-US" sz="3500" dirty="0"/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381000" y="876299"/>
            <a:ext cx="8450263" cy="5753101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94D3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American Heart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 Association; 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3"/>
              </a:rPr>
              <a:t>www.americanheart.org</a:t>
            </a:r>
            <a:endParaRPr lang="en-US" sz="200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Book" pitchFamily="34" charset="0"/>
              <a:ea typeface="ＭＳ Ｐゴシック" pitchFamily="-112" charset="-128"/>
              <a:cs typeface="Franklin Gothic Demi" pitchFamily="34" charset="0"/>
              <a:hlinkClick r:id="rId4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4"/>
              </a:rPr>
              <a:t>http://www.heart.org/idc/groups/heart-public/@wcm/@adv/documents/downloadable/ucm_305059.pdf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4"/>
              </a:rPr>
              <a:t>http://circ.ahajournals.org/content/123/20/2292.full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FontTx/>
              <a:buBlip>
                <a:blip r:embed="rId2"/>
              </a:buBlip>
            </a:pP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CDC, Center for Disease Control; 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4"/>
              </a:rPr>
              <a:t>www.CDC.gov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.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http://www.cdc.gov/nchs/fastats/overwt.htm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http://www.cdc.gov/nccdphp/dnpa/physical/stats/leisure_time.htm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http://www.cdc.gov/tobacco/data_statistics/fact_sheets/fast_facts/index.htm#use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http://www.cdc.gov/nchs/fastats/cholest.htm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kern="0" noProof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National Diabetes Information Clearinghouse (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NDIC); 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3"/>
              </a:rPr>
              <a:t>http://diabetes.niddk.nih.gov/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http://diabetes.niddk.nih.gov/dm/pubs/statistics/#fast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American 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Diabetes Association; 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3"/>
              </a:rPr>
              <a:t>http://www.diabetes.org/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http://care.diabetesjournals.org/content/28/11/2745.full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</a:rPr>
              <a:t>National Health and Nutrition Examination Publication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pitchFamily="34" charset="0"/>
                <a:ea typeface="ＭＳ Ｐゴシック" pitchFamily="-112" charset="-128"/>
                <a:cs typeface="Franklin Gothic Demi" pitchFamily="34" charset="0"/>
                <a:hlinkClick r:id="rId5"/>
              </a:rPr>
              <a:t>http://www.ncbi.nlm.nih.gov/pubmed/21881447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defRPr/>
            </a:pPr>
            <a:endParaRPr lang="en-US" sz="150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Book" pitchFamily="34" charset="0"/>
              <a:ea typeface="ＭＳ Ｐゴシック" pitchFamily="-112" charset="-128"/>
              <a:cs typeface="Franklin Gothic Demi" pitchFamily="34" charset="0"/>
              <a:hlinkClick r:id="rId5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Participation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0367" y="970413"/>
            <a:ext cx="8450263" cy="1163187"/>
          </a:xfrm>
        </p:spPr>
        <p:txBody>
          <a:bodyPr/>
          <a:lstStyle/>
          <a:p>
            <a:r>
              <a:rPr lang="en-US" sz="2000" b="1" dirty="0" smtClean="0">
                <a:latin typeface="Franklin Gothic Book" pitchFamily="34" charset="0"/>
              </a:rPr>
              <a:t>Participation from </a:t>
            </a:r>
            <a:r>
              <a:rPr lang="en-US" sz="2000" dirty="0"/>
              <a:t>2/6/2012 – 3/6/2012</a:t>
            </a:r>
          </a:p>
          <a:p>
            <a:r>
              <a:rPr lang="en-US" sz="2000" b="1" dirty="0" smtClean="0">
                <a:latin typeface="Franklin Gothic Book" pitchFamily="34" charset="0"/>
              </a:rPr>
              <a:t>Total Eligible Participants:  </a:t>
            </a:r>
            <a:r>
              <a:rPr lang="en-US" sz="2000" b="1" dirty="0" smtClean="0">
                <a:solidFill>
                  <a:srgbClr val="0070C0"/>
                </a:solidFill>
                <a:latin typeface="Franklin Gothic Book" pitchFamily="34" charset="0"/>
              </a:rPr>
              <a:t>302 (210 Female/92 Male)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Franklin Gothic Book" pitchFamily="34" charset="0"/>
              </a:rPr>
              <a:t>Total Enrolled: </a:t>
            </a:r>
            <a:r>
              <a:rPr lang="en-US" sz="2000" b="1" dirty="0" smtClean="0">
                <a:solidFill>
                  <a:srgbClr val="0070C0"/>
                </a:solidFill>
                <a:latin typeface="Franklin Gothic Book" pitchFamily="34" charset="0"/>
              </a:rPr>
              <a:t>99 (32.8%)  (77 Female or 36.6%/22 Male or 24%)</a:t>
            </a:r>
          </a:p>
          <a:p>
            <a:pPr>
              <a:buNone/>
            </a:pPr>
            <a:r>
              <a:rPr lang="en-US" b="1" dirty="0" smtClean="0">
                <a:latin typeface="Franklin Gothic Book" pitchFamily="34" charset="0"/>
              </a:rPr>
              <a:t>	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395175" y="5425011"/>
            <a:ext cx="8450263" cy="163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94D3"/>
              </a:buClr>
              <a:buSzPct val="80000"/>
              <a:buFontTx/>
              <a:buBlip>
                <a:blip r:embed="rId2"/>
              </a:buBlip>
              <a:defRPr sz="24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defRPr>
            </a:lvl1pPr>
            <a:lvl2pPr marL="69056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000" baseline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Gill Sans"/>
              </a:defRPr>
            </a:lvl2pPr>
            <a:lvl3pPr marL="102711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800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Gill Sans"/>
              </a:defRPr>
            </a:lvl3pPr>
            <a:lvl4pPr marL="1371600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  <a:lumOff val="25000"/>
                </a:schemeClr>
              </a:buClr>
              <a:buFont typeface="Webdings" pitchFamily="18" charset="2"/>
              <a:buChar char="4"/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Gill Sans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Gill Sans"/>
              </a:defRPr>
            </a:lvl5pPr>
            <a:lvl6pPr marL="2578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200">
                <a:solidFill>
                  <a:srgbClr val="232D64"/>
                </a:solidFill>
                <a:latin typeface="Franklin Gothic Medium" charset="0"/>
                <a:ea typeface="ＭＳ Ｐゴシック" charset="-128"/>
              </a:defRPr>
            </a:lvl6pPr>
            <a:lvl7pPr marL="3035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200">
                <a:solidFill>
                  <a:srgbClr val="232D64"/>
                </a:solidFill>
                <a:latin typeface="Franklin Gothic Medium" charset="0"/>
                <a:ea typeface="ＭＳ Ｐゴシック" charset="-128"/>
              </a:defRPr>
            </a:lvl7pPr>
            <a:lvl8pPr marL="3492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200">
                <a:solidFill>
                  <a:srgbClr val="232D64"/>
                </a:solidFill>
                <a:latin typeface="Franklin Gothic Medium" charset="0"/>
                <a:ea typeface="ＭＳ Ｐゴシック" charset="-128"/>
              </a:defRPr>
            </a:lvl8pPr>
            <a:lvl9pPr marL="3949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200">
                <a:solidFill>
                  <a:srgbClr val="232D64"/>
                </a:solidFill>
                <a:latin typeface="Franklin Gothic Medium" charset="0"/>
                <a:ea typeface="ＭＳ Ｐゴシック" charset="-128"/>
              </a:defRPr>
            </a:lvl9pPr>
          </a:lstStyle>
          <a:p>
            <a:r>
              <a:rPr lang="en-US" sz="1600" dirty="0" smtClean="0">
                <a:latin typeface="Franklin Gothic Book" pitchFamily="34" charset="0"/>
              </a:rPr>
              <a:t>32.8% of eligible participants Enrolled in the program, completed the PHA and labs</a:t>
            </a:r>
          </a:p>
          <a:p>
            <a:r>
              <a:rPr lang="en-US" sz="1600" dirty="0" smtClean="0">
                <a:latin typeface="Franklin Gothic Book" pitchFamily="34" charset="0"/>
              </a:rPr>
              <a:t>The Purdy Elementary location saw the highest participation rate (40.5%) followed by the Middle School (39.4%).</a:t>
            </a:r>
          </a:p>
          <a:p>
            <a:pPr>
              <a:buFontTx/>
              <a:buNone/>
            </a:pPr>
            <a:r>
              <a:rPr lang="en-US" b="1" dirty="0" smtClean="0">
                <a:latin typeface="Franklin Gothic Book" pitchFamily="34" charset="0"/>
              </a:rPr>
              <a:t>	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796411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" y="2224611"/>
            <a:ext cx="5486400" cy="32004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99072134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6388" y="2224611"/>
            <a:ext cx="36671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5" y="2690036"/>
            <a:ext cx="5387196" cy="999462"/>
          </a:xfrm>
        </p:spPr>
        <p:txBody>
          <a:bodyPr/>
          <a:lstStyle/>
          <a:p>
            <a:r>
              <a:rPr lang="en-US" dirty="0" smtClean="0"/>
              <a:t>Wellness Evaluation Findings, Observations, and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bg2"/>
                </a:solidFill>
              </a:rPr>
              <a:t>Top 10 Risks Identified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" y="4124325"/>
            <a:ext cx="8926181" cy="1924050"/>
          </a:xfrm>
          <a:prstGeom prst="rect">
            <a:avLst/>
          </a:prstGeom>
        </p:spPr>
        <p:txBody>
          <a:bodyPr/>
          <a:lstStyle/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2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068811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7563" y="858838"/>
            <a:ext cx="6743700" cy="33607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2896" y="4371746"/>
            <a:ext cx="8381999" cy="202905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3294D3"/>
              </a:buClr>
              <a:buSzPct val="150000"/>
              <a:defRPr/>
            </a:pPr>
            <a:r>
              <a:rPr lang="en-US" sz="14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Top 3 Risks Identified</a:t>
            </a:r>
            <a:endParaRPr lang="en-US" sz="14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61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(61.6%) are overweight with a body mass index (BMI) 25 or greater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38 (38.4%) Participants generated a risk for Overweight with BMI 25-29.99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23  (23.2%) Participants generated a risk for Obese with BMI &gt;=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30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46 (52.9%) Participants with high LDL &gt;99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45 participants (45%) are considered sedentary because 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they</a:t>
            </a: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doing 30 min of moderate exercise </a:t>
            </a:r>
            <a:r>
              <a:rPr lang="en-US" sz="120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less than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 times a week, OR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Are doing 20 min of vigorous exercise </a:t>
            </a:r>
            <a:r>
              <a:rPr lang="en-US" sz="120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less than </a:t>
            </a: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 times a week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2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12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53125" y="3984323"/>
            <a:ext cx="3352800" cy="1340152"/>
          </a:xfrm>
          <a:prstGeom prst="rect">
            <a:avLst/>
          </a:prstGeom>
        </p:spPr>
        <p:txBody>
          <a:bodyPr/>
          <a:lstStyle/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endParaRPr lang="en-US" sz="9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Body Mass Index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3132" y="3620891"/>
            <a:ext cx="4920868" cy="3364699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BMI 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&lt;18 is Underweight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members)</a:t>
            </a:r>
            <a:endParaRPr lang="en-US" sz="10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&gt;=18 and &lt;25  is Normal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(38 </a:t>
            </a:r>
            <a:r>
              <a:rPr lang="en-US" sz="10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0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&gt;=25 and &lt;28  is Borderline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(30 </a:t>
            </a:r>
            <a:r>
              <a:rPr lang="en-US" sz="10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0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&gt;=28 and &lt;30  is Overweight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(8 </a:t>
            </a:r>
            <a:r>
              <a:rPr lang="en-US" sz="10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0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&gt;=30 </a:t>
            </a: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Obese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(23 members)</a:t>
            </a:r>
            <a:endParaRPr lang="en-US" sz="1050" b="0" kern="0" dirty="0" smtClean="0">
              <a:solidFill>
                <a:srgbClr val="FF0000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School and Purdy locations have the highest percentage of members overweight and obese (77% &amp; 65%)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23% participants obese, less than the 33.9% national prevalence </a:t>
            </a:r>
            <a:r>
              <a:rPr lang="en-US" sz="9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Prevention)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Being obese puts you at greater risk for health problems such as heart disease, high blood pressure, stroke and more</a:t>
            </a:r>
          </a:p>
          <a:p>
            <a:pPr marL="739775" lvl="1" indent="-282575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*According to the American Heart Association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u="sng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2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Low Calorie/Portion Control Diet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least 30 minutes of physical activity most days of the week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100000"/>
              <a:buFont typeface="Arial" pitchFamily="34" charset="0"/>
              <a:buChar char="•"/>
              <a:defRPr/>
            </a:pPr>
            <a:endParaRPr lang="en-US" sz="1600" b="0" kern="0" dirty="0" smtClean="0">
              <a:solidFill>
                <a:schemeClr val="bg2">
                  <a:lumMod val="75000"/>
                  <a:lumOff val="25000"/>
                </a:schemeClr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879" y="3620892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147815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7441717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400" y="769938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1818164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3875" y="776288"/>
            <a:ext cx="4114800" cy="2752725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50375443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38" y="3778250"/>
            <a:ext cx="41148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Systolic BP – Non-Hypertensive Members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1760" y="3497310"/>
            <a:ext cx="4912240" cy="3889309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Systolic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&lt;120 Normal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(44members)</a:t>
            </a:r>
            <a:endParaRPr lang="en-US" sz="10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120-139 </a:t>
            </a:r>
            <a:r>
              <a:rPr lang="en-US" sz="10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</a:t>
            </a: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Borderline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(28 </a:t>
            </a:r>
            <a:r>
              <a:rPr lang="en-US" sz="10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0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140-159 </a:t>
            </a:r>
            <a:r>
              <a:rPr lang="en-US" sz="10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</a:t>
            </a: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(7 members)</a:t>
            </a:r>
            <a:endParaRPr lang="en-US" sz="10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160-179 </a:t>
            </a:r>
            <a:r>
              <a:rPr lang="en-US" sz="10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</a:t>
            </a: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Very </a:t>
            </a:r>
            <a:r>
              <a:rPr lang="en-US" sz="10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(1 </a:t>
            </a:r>
            <a:r>
              <a:rPr lang="en-US" sz="10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)</a:t>
            </a:r>
            <a:endParaRPr lang="en-US" sz="10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&gt;=180 </a:t>
            </a:r>
            <a:r>
              <a:rPr lang="en-US" sz="10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is Extremely </a:t>
            </a:r>
            <a:r>
              <a:rPr lang="en-US" sz="10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0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members)</a:t>
            </a:r>
            <a:endParaRPr lang="en-US" sz="1000" b="0" kern="0" dirty="0">
              <a:solidFill>
                <a:srgbClr val="3792D1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36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a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systolic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reading &gt;119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44%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Females &amp; 50%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Males</a:t>
            </a: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increases the risk of heart disease and stroke, which are the first and third leading causes of death among Americans *(Centers for Disease Control and Prevention)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Contributing Factors:  Stress, overweight, smoking, too much salt in diet, sedentary lifestyle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  <a:endParaRPr lang="en-US" sz="1100" b="0" kern="0" dirty="0" smtClean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DASH diet &amp; At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least 30 minutes of physical activity most days of the week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497310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156443" y="3774057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55379516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800" y="749300"/>
            <a:ext cx="4105275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307351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749300"/>
            <a:ext cx="411480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09320984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50" y="3781425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Systolic BP – Hypertensive Members</a:t>
            </a:r>
            <a:endParaRPr lang="en-US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6929" y="3570934"/>
            <a:ext cx="4848446" cy="3287066"/>
          </a:xfrm>
          <a:prstGeom prst="rect">
            <a:avLst/>
          </a:prstGeom>
        </p:spPr>
        <p:txBody>
          <a:bodyPr/>
          <a:lstStyle/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2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Systolic blood pressure ranges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&lt;120 Normal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(4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120-139 is Borderline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(6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140-159 is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(7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160-179 is very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&gt;=180 is Extremely High </a:t>
            </a:r>
            <a:r>
              <a:rPr lang="en-US" sz="1100" b="0" kern="0" dirty="0" smtClean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(0 </a:t>
            </a:r>
            <a:r>
              <a:rPr lang="en-US" sz="1100" b="0" kern="0" dirty="0">
                <a:solidFill>
                  <a:srgbClr val="3792D1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members)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7 </a:t>
            </a: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participants with a </a:t>
            </a:r>
            <a:r>
              <a:rPr lang="en-US" sz="11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systolic </a:t>
            </a: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</a:t>
            </a:r>
            <a:r>
              <a:rPr lang="en-US" sz="11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reading &gt;139</a:t>
            </a:r>
            <a:endParaRPr lang="en-US" sz="115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38%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Females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 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&amp; 50% </a:t>
            </a:r>
            <a:r>
              <a:rPr lang="en-US" sz="11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M</a:t>
            </a:r>
            <a:r>
              <a:rPr lang="en-US" sz="110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ales</a:t>
            </a:r>
            <a:endParaRPr lang="en-US" sz="1100" b="0" kern="0" dirty="0">
              <a:solidFill>
                <a:schemeClr val="bg2"/>
              </a:solidFill>
              <a:latin typeface="Franklin Gothic Demi" pitchFamily="34" charset="0"/>
              <a:ea typeface="ＭＳ Ｐゴシック" pitchFamily="-112" charset="-128"/>
              <a:cs typeface="Franklin Gothic Demi" pitchFamily="34" charset="0"/>
            </a:endParaRPr>
          </a:p>
          <a:p>
            <a:pPr marL="282575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High </a:t>
            </a: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blood pressure increases the risk of heart disease and stroke, which are the first and third leading causes of death among Americans </a:t>
            </a:r>
            <a:r>
              <a:rPr lang="en-US" sz="90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*(Centers for Disease Control and Prevention)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Contributing Factors:  Stress, overweight, smoking, too much salt in diet, sedentary lifestyle</a:t>
            </a:r>
          </a:p>
          <a:p>
            <a:pPr marL="282575" lvl="0" indent="-282575">
              <a:spcBef>
                <a:spcPct val="20000"/>
              </a:spcBef>
              <a:buClr>
                <a:srgbClr val="3294D3"/>
              </a:buClr>
              <a:buSzPct val="80000"/>
              <a:buBlip>
                <a:blip r:embed="rId2"/>
              </a:buBlip>
              <a:defRPr/>
            </a:pPr>
            <a:r>
              <a:rPr lang="en-US" sz="1150" b="0" u="sng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Recommendations</a:t>
            </a: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:  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DASH diet</a:t>
            </a:r>
          </a:p>
          <a:p>
            <a:pPr marL="739775" lvl="1" indent="-282575">
              <a:spcBef>
                <a:spcPct val="20000"/>
              </a:spcBef>
              <a:buClr>
                <a:srgbClr val="3294D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At least 30 </a:t>
            </a:r>
            <a:r>
              <a:rPr lang="en-US" sz="1150" b="0" kern="0" dirty="0" smtClean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min. </a:t>
            </a:r>
            <a:r>
              <a:rPr lang="en-US" sz="1150" b="0" kern="0" dirty="0">
                <a:solidFill>
                  <a:schemeClr val="bg2"/>
                </a:solidFill>
                <a:latin typeface="Franklin Gothic Demi" pitchFamily="34" charset="0"/>
                <a:ea typeface="ＭＳ Ｐゴシック" pitchFamily="-112" charset="-128"/>
                <a:cs typeface="Franklin Gothic Demi" pitchFamily="34" charset="0"/>
              </a:rPr>
              <a:t>of physical activity most days of the week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3593002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211611" y="3699629"/>
            <a:ext cx="6159260" cy="8626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1620102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775" y="751534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00138109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1500" y="774700"/>
            <a:ext cx="4114800" cy="27432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249251187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384175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_Template_2011[1]">
  <a:themeElements>
    <a:clrScheme name="Cerner-1">
      <a:dk1>
        <a:srgbClr val="21345F"/>
      </a:dk1>
      <a:lt1>
        <a:srgbClr val="FFFFFF"/>
      </a:lt1>
      <a:dk2>
        <a:srgbClr val="0194D3"/>
      </a:dk2>
      <a:lt2>
        <a:srgbClr val="000000"/>
      </a:lt2>
      <a:accent1>
        <a:srgbClr val="F58025"/>
      </a:accent1>
      <a:accent2>
        <a:srgbClr val="7AC143"/>
      </a:accent2>
      <a:accent3>
        <a:srgbClr val="D8D8D8"/>
      </a:accent3>
      <a:accent4>
        <a:srgbClr val="1B2B50"/>
      </a:accent4>
      <a:accent5>
        <a:srgbClr val="D4C8AE"/>
      </a:accent5>
      <a:accent6>
        <a:srgbClr val="5C8A2D"/>
      </a:accent6>
      <a:hlink>
        <a:srgbClr val="AF6227"/>
      </a:hlink>
      <a:folHlink>
        <a:srgbClr val="E8BA25"/>
      </a:folHlink>
    </a:clrScheme>
    <a:fontScheme name="Cerner-2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66713" marR="0" indent="-366713" algn="ctr" defTabSz="9763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40000"/>
          <a:buFontTx/>
          <a:buNone/>
          <a:tabLst/>
          <a:defRPr kumimoji="0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AF933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66713" marR="0" indent="-366713" algn="ctr" defTabSz="9763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40000"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76396"/>
        </a:accent1>
        <a:accent2>
          <a:srgbClr val="A19B70"/>
        </a:accent2>
        <a:accent3>
          <a:srgbClr val="FFFFFF"/>
        </a:accent3>
        <a:accent4>
          <a:srgbClr val="000000"/>
        </a:accent4>
        <a:accent5>
          <a:srgbClr val="B4B7C9"/>
        </a:accent5>
        <a:accent6>
          <a:srgbClr val="918C65"/>
        </a:accent6>
        <a:hlink>
          <a:srgbClr val="688584"/>
        </a:hlink>
        <a:folHlink>
          <a:srgbClr val="D993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1345F"/>
        </a:dk1>
        <a:lt1>
          <a:srgbClr val="FFFFFF"/>
        </a:lt1>
        <a:dk2>
          <a:srgbClr val="1C7BA5"/>
        </a:dk2>
        <a:lt2>
          <a:srgbClr val="000000"/>
        </a:lt2>
        <a:accent1>
          <a:srgbClr val="AF9335"/>
        </a:accent1>
        <a:accent2>
          <a:srgbClr val="669933"/>
        </a:accent2>
        <a:accent3>
          <a:srgbClr val="FFFFFF"/>
        </a:accent3>
        <a:accent4>
          <a:srgbClr val="1B2B50"/>
        </a:accent4>
        <a:accent5>
          <a:srgbClr val="D4C8AE"/>
        </a:accent5>
        <a:accent6>
          <a:srgbClr val="5C8A2D"/>
        </a:accent6>
        <a:hlink>
          <a:srgbClr val="AF6227"/>
        </a:hlink>
        <a:folHlink>
          <a:srgbClr val="E8BA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Corp_Template_2011[1]</Template>
  <TotalTime>9602</TotalTime>
  <Words>2441</Words>
  <Application>Microsoft Office PowerPoint</Application>
  <PresentationFormat>On-screen Show (4:3)</PresentationFormat>
  <Paragraphs>290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Corp_Template_2011[1]</vt:lpstr>
      <vt:lpstr>Fort Atkinson School District Wellness Program</vt:lpstr>
      <vt:lpstr>Agenda</vt:lpstr>
      <vt:lpstr>Highlights</vt:lpstr>
      <vt:lpstr>Participation</vt:lpstr>
      <vt:lpstr>Wellness Evaluation Findings, Observations, and Results</vt:lpstr>
      <vt:lpstr>Top 10 Risks Identified</vt:lpstr>
      <vt:lpstr>Body Mass Index</vt:lpstr>
      <vt:lpstr>Systolic BP – Non-Hypertensive Members</vt:lpstr>
      <vt:lpstr>Systolic BP – Hypertensive Members</vt:lpstr>
      <vt:lpstr>Diastolic BP– Non-Hypertensive Members</vt:lpstr>
      <vt:lpstr>Diastolic BP – Hypertensive Members</vt:lpstr>
      <vt:lpstr>Glucose - Blood Sugar</vt:lpstr>
      <vt:lpstr>LDL: Bad Cholesterol</vt:lpstr>
      <vt:lpstr>HDL: Good Cholesterol</vt:lpstr>
      <vt:lpstr>Triglycerides</vt:lpstr>
      <vt:lpstr>Tobacco Frequency</vt:lpstr>
      <vt:lpstr>Activity Days Per Week</vt:lpstr>
      <vt:lpstr>Risk Factors</vt:lpstr>
      <vt:lpstr>Appendix</vt:lpstr>
      <vt:lpstr>Top Clinical Risks Identified</vt:lpstr>
      <vt:lpstr>Top Lifestyle Risks Identified</vt:lpstr>
      <vt:lpstr>Hypertension Medication Adherence</vt:lpstr>
      <vt:lpstr>Diabetes Medication Adherence</vt:lpstr>
      <vt:lpstr>Alcohol Frequency</vt:lpstr>
      <vt:lpstr>Caffeine Frequency</vt:lpstr>
      <vt:lpstr>Chronic Back Pain</vt:lpstr>
      <vt:lpstr>Job Satisfaction</vt:lpstr>
      <vt:lpstr>Feeling down or depressed</vt:lpstr>
      <vt:lpstr>Feeling bothered</vt:lpstr>
      <vt:lpstr>Little interest or pleasure in things</vt:lpstr>
      <vt:lpstr>Trouble keeping focus</vt:lpstr>
      <vt:lpstr>Sources</vt:lpstr>
    </vt:vector>
  </TitlesOfParts>
  <Company>Cerner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Divider / Alternate Title Slide</dc:title>
  <dc:creator>DP019983</dc:creator>
  <cp:lastModifiedBy>sc010787</cp:lastModifiedBy>
  <cp:revision>436</cp:revision>
  <cp:lastPrinted>2011-03-17T23:05:18Z</cp:lastPrinted>
  <dcterms:created xsi:type="dcterms:W3CDTF">2011-07-26T20:15:01Z</dcterms:created>
  <dcterms:modified xsi:type="dcterms:W3CDTF">2012-04-13T21:06:47Z</dcterms:modified>
</cp:coreProperties>
</file>